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1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28" autoAdjust="0"/>
  </p:normalViewPr>
  <p:slideViewPr>
    <p:cSldViewPr>
      <p:cViewPr>
        <p:scale>
          <a:sx n="75" d="100"/>
          <a:sy n="75" d="100"/>
        </p:scale>
        <p:origin x="-2028" y="-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2CE73-AAFE-462B-A899-DE336754F603}" type="datetimeFigureOut">
              <a:rPr lang="cs-CZ" smtClean="0"/>
              <a:pPr/>
              <a:t>12.11.2010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DBE73-4AEF-48CE-99BF-115F2FB607B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2A4FFE-A70F-48C4-97D5-BF288D3E9C58}" type="slidenum">
              <a:rPr lang="cs-CZ"/>
              <a:pPr/>
              <a:t>1</a:t>
            </a:fld>
            <a:endParaRPr lang="cs-CZ"/>
          </a:p>
        </p:txBody>
      </p:sp>
      <p:sp>
        <p:nvSpPr>
          <p:cNvPr id="5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12.11.2010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12.11.2010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12.11.2010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12.11.2010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12.11.2010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12.11.2010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12.11.2010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12.11.2010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12.11.2010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12.11.2010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12.11.2010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A4559-6329-4C06-9C1A-A8FC53C90B13}" type="datetimeFigureOut">
              <a:rPr lang="cs-CZ" smtClean="0"/>
              <a:pPr/>
              <a:t>12.11.2010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434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22240" y="5551784"/>
            <a:ext cx="5698080" cy="9591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56481" y="313954"/>
            <a:ext cx="8228160" cy="57750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5602" rIns="0" bIns="0" anchor="ctr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cs-CZ" sz="2900" dirty="0">
              <a:solidFill>
                <a:srgbClr val="000000"/>
              </a:solidFill>
              <a:ea typeface="SimSun" charset="0"/>
              <a:cs typeface="SimSun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62721" y="718636"/>
            <a:ext cx="8652960" cy="5472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52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cs-CZ" sz="1400" dirty="0">
                <a:solidFill>
                  <a:srgbClr val="0000FF"/>
                </a:solidFill>
                <a:ea typeface="SimSun" charset="0"/>
                <a:cs typeface="SimSun" charset="0"/>
              </a:rPr>
              <a:t>Modulární systém dalšího vzdělávání pedagogických pracovníků </a:t>
            </a:r>
            <a:r>
              <a:rPr lang="cs-CZ" sz="1400" dirty="0" err="1">
                <a:solidFill>
                  <a:srgbClr val="0000FF"/>
                </a:solidFill>
                <a:ea typeface="SimSun" charset="0"/>
                <a:cs typeface="SimSun" charset="0"/>
              </a:rPr>
              <a:t>JmK</a:t>
            </a:r>
            <a:r>
              <a:rPr lang="cs-CZ" sz="1400" dirty="0">
                <a:solidFill>
                  <a:srgbClr val="0000FF"/>
                </a:solidFill>
                <a:ea typeface="SimSun" charset="0"/>
                <a:cs typeface="SimSun" charset="0"/>
              </a:rPr>
              <a:t> v přírodních vědách a informatice CZ.1.07/1.3.10/02.0024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Zajímavé aplikace teorie grafů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sítě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4"/>
            <a:ext cx="4900618" cy="391160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Sestavme si síť, kde vrcholy budou lidé a hrany se svou vahou budou určovat jak často si telefonují / píší zprávy.</a:t>
            </a:r>
          </a:p>
          <a:p>
            <a:r>
              <a:rPr lang="cs-CZ" dirty="0" smtClean="0"/>
              <a:t>V takové síti můžeme pomocí grafových algoritmů určit jaké jsou přirozené skupinky v síti a kdo jsou významné uzly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Problém: Jak zjistit, kdo jsou </a:t>
            </a:r>
            <a:r>
              <a:rPr lang="cs-CZ" dirty="0" smtClean="0"/>
              <a:t>kamarádi na </a:t>
            </a:r>
            <a:r>
              <a:rPr lang="cs-CZ" dirty="0" smtClean="0"/>
              <a:t>základě analýzy dat z telefonů?</a:t>
            </a:r>
            <a:endParaRPr lang="cs-CZ" dirty="0"/>
          </a:p>
        </p:txBody>
      </p:sp>
      <p:pic>
        <p:nvPicPr>
          <p:cNvPr id="1027" name="Picture 3" descr="H:\Projekt ucitele\Teorie Grafu\prezentace\Aplikace teorie grafu\vyrobene obrazky\SOVA 747 org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132856"/>
            <a:ext cx="3168352" cy="43378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Potravní řetězce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4"/>
            <a:ext cx="4900618" cy="3911609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Reprezentuje vztah mezi rostlinami a živočichy (predátor – kořist). </a:t>
            </a:r>
          </a:p>
          <a:p>
            <a:r>
              <a:rPr lang="cs-CZ" dirty="0" smtClean="0"/>
              <a:t>Kořist je </a:t>
            </a:r>
            <a:r>
              <a:rPr lang="cs-CZ" dirty="0" err="1" smtClean="0"/>
              <a:t>snězena</a:t>
            </a:r>
            <a:r>
              <a:rPr lang="cs-CZ" dirty="0" smtClean="0"/>
              <a:t> a slouží jako zdroj energie pro svého predátora. Dochází tedy k přenosu energie.</a:t>
            </a:r>
          </a:p>
          <a:p>
            <a:r>
              <a:rPr lang="cs-CZ" dirty="0" smtClean="0"/>
              <a:t>Analogie s přenosovou soustavou elektrické energie.</a:t>
            </a:r>
          </a:p>
          <a:p>
            <a:r>
              <a:rPr lang="cs-CZ" dirty="0" smtClean="0"/>
              <a:t>Kolik potřebujeme mít organismů na vstupu, abychom udrželi populaci vlků na určité hranici? </a:t>
            </a:r>
          </a:p>
          <a:p>
            <a:r>
              <a:rPr lang="cs-CZ" dirty="0" smtClean="0"/>
              <a:t>Tento problém může být opět řešen pomocí toků v síti.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Problém: Jak zjistit, kolik jak velké je třeba populace zajíců, prasat a jelenů, abychom na území České republiky dosáhli populace 100 vlků?</a:t>
            </a:r>
            <a:endParaRPr lang="cs-CZ" dirty="0"/>
          </a:p>
        </p:txBody>
      </p:sp>
      <p:pic>
        <p:nvPicPr>
          <p:cNvPr id="6" name="Picture 2" descr="H:\Projekt ucitele\Teorie Grafu\prezentace\Aplikace teorie grafu\obrazky\food_ch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708920"/>
            <a:ext cx="3372890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Nejkratší cesta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4"/>
            <a:ext cx="3614734" cy="391160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Mapu si lze </a:t>
            </a:r>
            <a:br>
              <a:rPr lang="cs-CZ" dirty="0" smtClean="0"/>
            </a:br>
            <a:r>
              <a:rPr lang="cs-CZ" dirty="0" smtClean="0"/>
              <a:t>představit jako </a:t>
            </a:r>
            <a:br>
              <a:rPr lang="cs-CZ" dirty="0" smtClean="0"/>
            </a:br>
            <a:r>
              <a:rPr lang="cs-CZ" dirty="0" smtClean="0"/>
              <a:t>síť ulzů a hran</a:t>
            </a:r>
          </a:p>
          <a:p>
            <a:r>
              <a:rPr lang="cs-CZ" dirty="0" smtClean="0"/>
              <a:t>Hrany ohodnotíme </a:t>
            </a:r>
            <a:br>
              <a:rPr lang="cs-CZ" dirty="0" smtClean="0"/>
            </a:br>
            <a:r>
              <a:rPr lang="cs-CZ" dirty="0" smtClean="0"/>
              <a:t>dle počtu kilometrů</a:t>
            </a:r>
          </a:p>
          <a:p>
            <a:r>
              <a:rPr lang="cs-CZ" dirty="0" smtClean="0"/>
              <a:t>Nalezneme nejkratší cestu v grafu pomocí známých algoritmů</a:t>
            </a:r>
          </a:p>
          <a:p>
            <a:endParaRPr lang="cs-CZ" dirty="0"/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Problém: Jak nalézt nejkratší cestu mezi dvěmi městy na mapě?</a:t>
            </a:r>
            <a:endParaRPr lang="cs-CZ" dirty="0"/>
          </a:p>
        </p:txBody>
      </p:sp>
      <p:pic>
        <p:nvPicPr>
          <p:cNvPr id="1027" name="Picture 3" descr="I:\Projekt ucitele\Teorie Grafu\prezentace\Aplikace teorie grafu\vyrobene obrazky\CR slinice z mapy c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3929066"/>
            <a:ext cx="4953527" cy="2643206"/>
          </a:xfrm>
          <a:prstGeom prst="rect">
            <a:avLst/>
          </a:prstGeom>
          <a:noFill/>
        </p:spPr>
      </p:pic>
      <p:pic>
        <p:nvPicPr>
          <p:cNvPr id="1029" name="Picture 5" descr="I:\Projekt ucitele\Teorie Grafu\prezentace\Aplikace teorie grafu\obrazky\info_mapa_ceska_republika mal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9887" y="2214554"/>
            <a:ext cx="2052014" cy="1357322"/>
          </a:xfrm>
          <a:prstGeom prst="rect">
            <a:avLst/>
          </a:prstGeom>
          <a:noFill/>
        </p:spPr>
      </p:pic>
      <p:sp>
        <p:nvSpPr>
          <p:cNvPr id="9" name="Down Arrow 8"/>
          <p:cNvSpPr/>
          <p:nvPr/>
        </p:nvSpPr>
        <p:spPr>
          <a:xfrm>
            <a:off x="7000892" y="3500438"/>
            <a:ext cx="42862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Nejspolehlivější cesta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4"/>
            <a:ext cx="8258204" cy="3911609"/>
          </a:xfrm>
        </p:spPr>
        <p:txBody>
          <a:bodyPr>
            <a:normAutofit/>
          </a:bodyPr>
          <a:lstStyle/>
          <a:p>
            <a:r>
              <a:rPr lang="cs-CZ" dirty="0" smtClean="0"/>
              <a:t>Podobný problém, k hranám přidáme ještě parametr spolehlivost.</a:t>
            </a:r>
          </a:p>
          <a:p>
            <a:r>
              <a:rPr lang="cs-CZ" dirty="0" smtClean="0"/>
              <a:t>Spolehlivost určuje pravděpodobnost, že na daném úseku nedojde k nehodě.</a:t>
            </a:r>
          </a:p>
          <a:p>
            <a:r>
              <a:rPr lang="cs-CZ" dirty="0" smtClean="0"/>
              <a:t>Výsledná cesta zohlední spolehlivost a upřednostní nejméně nebezpečnou cestu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Problém: Jak nalézt nejspolehlivější cestu mezi dvěmi městy na mapě?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Rozvoz zboží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4"/>
            <a:ext cx="4900618" cy="3911609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Města a silnice opět převedeme na síť ulzů a hran ohodnocených počtem kilometrů.</a:t>
            </a:r>
          </a:p>
          <a:p>
            <a:r>
              <a:rPr lang="cs-CZ" dirty="0" smtClean="0"/>
              <a:t>Následně hledáme v grafu co nejkratší cestu, která navštíví všechna města právě jednou.</a:t>
            </a:r>
          </a:p>
          <a:p>
            <a:r>
              <a:rPr lang="cs-CZ" dirty="0" smtClean="0"/>
              <a:t>Úloha je poměrně náročná na výpočet. </a:t>
            </a:r>
          </a:p>
          <a:p>
            <a:r>
              <a:rPr lang="cs-CZ" dirty="0" smtClean="0"/>
              <a:t>Jedná se o známý problém z teorie grafů nazývaný problém obchodního cestujícího.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Problém: Jak má firma rozvést po vybraných městech zboží, aby auto spálilo co nejméně benzínu?</a:t>
            </a:r>
            <a:endParaRPr lang="cs-CZ" dirty="0"/>
          </a:p>
        </p:txBody>
      </p:sp>
      <p:pic>
        <p:nvPicPr>
          <p:cNvPr id="5" name="Picture 2" descr="I:\Projekt ucitele\1 Teorie Grafu\prezentace\Slavne grafove problemy\obrazky\TSP_Deutschland_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5345" y="2285991"/>
            <a:ext cx="3461497" cy="37147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Mobilní telefony a jejich frekvence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4"/>
            <a:ext cx="5400684" cy="3911609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Vysílače jsou rozmístěny po ploše. Kolik je třeba frekvencí, aby se nerušily?</a:t>
            </a:r>
          </a:p>
          <a:p>
            <a:r>
              <a:rPr lang="cs-CZ" dirty="0" smtClean="0"/>
              <a:t>Úlohu opět snadno převedeme do problému teorie grafů. Vysílač = vrchol, hrana = sousedství.</a:t>
            </a:r>
          </a:p>
          <a:p>
            <a:r>
              <a:rPr lang="cs-CZ" dirty="0" smtClean="0"/>
              <a:t>Cílem je, aby žádné dva vrcholy neměly stejnou frekvenci / barvu.</a:t>
            </a:r>
          </a:p>
          <a:p>
            <a:r>
              <a:rPr lang="cs-CZ" dirty="0" smtClean="0"/>
              <a:t>V 70.letech 20 století bylo dokázáno, že stačí právě 4 barvy, aby nikdy nevznikl konflikt.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Problém: Kolik potřebujeme frekvencí pro vysílače mobilních telefonů, aby se jednotlivé vysílače nerušily.</a:t>
            </a:r>
            <a:endParaRPr lang="cs-CZ" dirty="0"/>
          </a:p>
        </p:txBody>
      </p:sp>
      <p:pic>
        <p:nvPicPr>
          <p:cNvPr id="2050" name="Picture 2" descr="I:\Projekt ucitele\Teorie Grafu\prezentace\Aplikace teorie grafu\obrazky\mobil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2285992"/>
            <a:ext cx="2786066" cy="39817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Pokládání kabelů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4"/>
            <a:ext cx="5400684" cy="391160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Domácnosti si představme jako vrcholy grafu. Jejich spojnice jako hrany.</a:t>
            </a:r>
          </a:p>
          <a:p>
            <a:r>
              <a:rPr lang="cs-CZ" dirty="0" smtClean="0"/>
              <a:t>Hledáme způsob, jak spojit všechny vrcholy jednou cestou.</a:t>
            </a:r>
          </a:p>
          <a:p>
            <a:r>
              <a:rPr lang="cs-CZ" dirty="0" smtClean="0"/>
              <a:t>Problém, který je poměrně snadno řešitelný. Související pojmy – kostra grafu, Šteinerovy stromy.</a:t>
            </a:r>
          </a:p>
          <a:p>
            <a:endParaRPr lang="cs-CZ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Problém: Jak má televizní společnost položit v dané lokalitě kabely, aby propojila vybrané domácnosti, ale ušetřilo co nejvíc peněz za kabel?</a:t>
            </a:r>
            <a:endParaRPr lang="cs-CZ" dirty="0"/>
          </a:p>
        </p:txBody>
      </p:sp>
      <p:pic>
        <p:nvPicPr>
          <p:cNvPr id="6" name="Picture 2" descr="H:\Projekt ucitele\Teorie Grafu\prezentace\Aplikace teorie grafu\obrazky\300px-Minimum_spanning_tre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52" y="3571876"/>
            <a:ext cx="2857500" cy="2305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Roznos pošty po městě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4"/>
            <a:ext cx="5400684" cy="3911609"/>
          </a:xfrm>
        </p:spPr>
        <p:txBody>
          <a:bodyPr>
            <a:normAutofit/>
          </a:bodyPr>
          <a:lstStyle/>
          <a:p>
            <a:r>
              <a:rPr lang="cs-CZ" dirty="0" smtClean="0"/>
              <a:t>Úloha, která se řeší podobně jako kreslení domečků jedním tahem.</a:t>
            </a:r>
          </a:p>
          <a:p>
            <a:r>
              <a:rPr lang="cs-CZ" dirty="0" smtClean="0"/>
              <a:t>Hádanka za okamžik</a:t>
            </a:r>
            <a:endParaRPr lang="cs-CZ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Problém: Jak má pošťák projít ulice ve městě, aby navštívil každou právě jednou a vrátil se zpět na poštu?</a:t>
            </a:r>
            <a:endParaRPr lang="cs-CZ" dirty="0"/>
          </a:p>
        </p:txBody>
      </p:sp>
      <p:pic>
        <p:nvPicPr>
          <p:cNvPr id="3074" name="Picture 2" descr="I:\Projekt ucitele\Teorie Grafu\prezentace\Aplikace teorie grafu\obrazky\Screenshot - 19.5.2010 , 14_51_5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2714620"/>
            <a:ext cx="2688199" cy="29860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Vyhledávácí stromy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4"/>
            <a:ext cx="5400684" cy="3911609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Úloha se zaměřuje na vhodnou formu ukládání dat.</a:t>
            </a:r>
          </a:p>
          <a:p>
            <a:r>
              <a:rPr lang="cs-CZ" dirty="0" smtClean="0"/>
              <a:t>Nejčastějším způsobem ukládání dat je dnes uspořádání do stromů (speciální případ grafu).</a:t>
            </a:r>
          </a:p>
          <a:p>
            <a:r>
              <a:rPr lang="cs-CZ" dirty="0" smtClean="0"/>
              <a:t>V nich je možné vyhledat pomocí log(N) kroků pro vstup délky N.</a:t>
            </a:r>
          </a:p>
          <a:p>
            <a:r>
              <a:rPr lang="cs-CZ" dirty="0" smtClean="0"/>
              <a:t>Pro 1000 lidí zjistíme nejhůře na 10 kroků, zda je daná osoba v databázi.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Problém: Jak rychle zjistit, zda máme v seznamu 1000 lidí někoho s daným rodným číslem?</a:t>
            </a:r>
            <a:endParaRPr lang="cs-CZ" dirty="0"/>
          </a:p>
        </p:txBody>
      </p:sp>
      <p:pic>
        <p:nvPicPr>
          <p:cNvPr id="6" name="Picture 2" descr="H:\Projekt ucitele\Teorie Grafu\prezentace\Aplikace teorie grafu\obrazky\300px-Binary_search_tre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2643182"/>
            <a:ext cx="2857500" cy="238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Elektrické sítě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4"/>
            <a:ext cx="4900618" cy="3911609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Elektrickou síť si lze opět představit jako graf. Hrana tentokrát bude obsahovat navíc informaci o své kapaciět.</a:t>
            </a:r>
          </a:p>
          <a:p>
            <a:r>
              <a:rPr lang="cs-CZ" dirty="0" smtClean="0"/>
              <a:t>Kapacita uřcuje kolik elektřiny může maximálně daným vodičem protéci.</a:t>
            </a:r>
          </a:p>
          <a:p>
            <a:r>
              <a:rPr lang="cs-CZ" dirty="0" smtClean="0"/>
              <a:t>Pomocí grafových algoritmů jsme následně schopni spočítat maximální propustnost takové sítě.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Problém: Jak zjistit, kolik je daná síť kabelů schopna přepravit elektřiny?</a:t>
            </a:r>
            <a:endParaRPr lang="cs-CZ" dirty="0"/>
          </a:p>
        </p:txBody>
      </p:sp>
      <p:pic>
        <p:nvPicPr>
          <p:cNvPr id="7" name="Picture 2" descr="H:\Projekt ucitele\Teorie Grafu\prezentace\Aplikace teorie grafu\obrazky\Electricity-pylons-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4702" y="2204864"/>
            <a:ext cx="3402140" cy="2041284"/>
          </a:xfrm>
          <a:prstGeom prst="rect">
            <a:avLst/>
          </a:prstGeom>
          <a:noFill/>
        </p:spPr>
      </p:pic>
      <p:pic>
        <p:nvPicPr>
          <p:cNvPr id="1026" name="Picture 2" descr="H:\Projekt ucitele\Teorie Grafu\prezentace\Aplikace teorie grafu\obrazky\Network_flow_residu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4437112"/>
            <a:ext cx="3439792" cy="16997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</TotalTime>
  <Words>620</Words>
  <Application>Microsoft Office PowerPoint</Application>
  <PresentationFormat>On-screen Show (4:3)</PresentationFormat>
  <Paragraphs>56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Motiv sady Office</vt:lpstr>
      <vt:lpstr>Slide 1</vt:lpstr>
      <vt:lpstr>Nejkratší cesta</vt:lpstr>
      <vt:lpstr>Nejspolehlivější cesta</vt:lpstr>
      <vt:lpstr>Rozvoz zboží</vt:lpstr>
      <vt:lpstr>Mobilní telefony a jejich frekvence</vt:lpstr>
      <vt:lpstr>Pokládání kabelů</vt:lpstr>
      <vt:lpstr>Roznos pošty po městě</vt:lpstr>
      <vt:lpstr>Vyhledávácí stromy</vt:lpstr>
      <vt:lpstr>Elektrické sítě</vt:lpstr>
      <vt:lpstr>Sociální sítě</vt:lpstr>
      <vt:lpstr>Potravní řetězce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Průchod grafu do šířky</dc:title>
  <dc:creator>Petr Jarušek</dc:creator>
  <cp:lastModifiedBy>Petr Jarusek</cp:lastModifiedBy>
  <cp:revision>120</cp:revision>
  <dcterms:created xsi:type="dcterms:W3CDTF">2010-05-16T11:33:56Z</dcterms:created>
  <dcterms:modified xsi:type="dcterms:W3CDTF">2010-11-12T06:27:24Z</dcterms:modified>
</cp:coreProperties>
</file>